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y="5143500" cx="9144000"/>
  <p:notesSz cx="6858000" cy="9144000"/>
  <p:embeddedFontLst>
    <p:embeddedFont>
      <p:font typeface="Proxima Nova"/>
      <p:regular r:id="rId47"/>
      <p:bold r:id="rId48"/>
      <p:italic r:id="rId49"/>
      <p:boldItalic r:id="rId50"/>
    </p:embeddedFont>
    <p:embeddedFont>
      <p:font typeface="Montserrat"/>
      <p:regular r:id="rId51"/>
      <p:bold r:id="rId52"/>
      <p:italic r:id="rId53"/>
      <p:boldItalic r:id="rId54"/>
    </p:embeddedFont>
    <p:embeddedFont>
      <p:font typeface="Paytone One"/>
      <p:regular r:id="rId55"/>
    </p:embeddedFont>
    <p:embeddedFont>
      <p:font typeface="Montserrat Light"/>
      <p:regular r:id="rId56"/>
      <p:bold r:id="rId57"/>
      <p:italic r:id="rId58"/>
      <p:boldItalic r:id="rId59"/>
    </p:embeddedFont>
    <p:embeddedFont>
      <p:font typeface="Montserrat ExtraLight"/>
      <p:regular r:id="rId60"/>
      <p:bold r:id="rId61"/>
      <p:italic r:id="rId62"/>
      <p:boldItalic r:id="rId63"/>
    </p:embeddedFont>
    <p:embeddedFont>
      <p:font typeface="Proxima Nova Extrabold"/>
      <p:bold r:id="rId64"/>
    </p:embeddedFont>
    <p:embeddedFont>
      <p:font typeface="Fira Sans"/>
      <p:bold r:id="rId65"/>
      <p:boldItalic r:id="rId66"/>
    </p:embeddedFont>
    <p:embeddedFont>
      <p:font typeface="Archivo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  <p15:guide id="2" orient="horz" pos="316">
          <p15:clr>
            <a:srgbClr val="9AA0A6"/>
          </p15:clr>
        </p15:guide>
        <p15:guide id="3" pos="1082">
          <p15:clr>
            <a:srgbClr val="9AA0A6"/>
          </p15:clr>
        </p15:guide>
        <p15:guide id="4" pos="4649">
          <p15:clr>
            <a:srgbClr val="9AA0A6"/>
          </p15:clr>
        </p15:guide>
        <p15:guide id="5" pos="521">
          <p15:clr>
            <a:srgbClr val="9AA0A6"/>
          </p15:clr>
        </p15:guide>
        <p15:guide id="6" pos="5239">
          <p15:clr>
            <a:srgbClr val="9AA0A6"/>
          </p15:clr>
        </p15:guide>
        <p15:guide id="7" orient="horz" pos="93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 pos="316" orient="horz"/>
        <p:guide pos="1082"/>
        <p:guide pos="4649"/>
        <p:guide pos="521"/>
        <p:guide pos="5239"/>
        <p:guide pos="93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ProximaNova-bold.fntdata"/><Relationship Id="rId47" Type="http://schemas.openxmlformats.org/officeDocument/2006/relationships/font" Target="fonts/ProximaNova-regular.fntdata"/><Relationship Id="rId49" Type="http://schemas.openxmlformats.org/officeDocument/2006/relationships/font" Target="fonts/ProximaNova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0" Type="http://schemas.openxmlformats.org/officeDocument/2006/relationships/font" Target="fonts/Archivo-bold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ExtraLight-italic.fntdata"/><Relationship Id="rId61" Type="http://schemas.openxmlformats.org/officeDocument/2006/relationships/font" Target="fonts/MontserratExtraLight-bold.fntdata"/><Relationship Id="rId20" Type="http://schemas.openxmlformats.org/officeDocument/2006/relationships/slide" Target="slides/slide13.xml"/><Relationship Id="rId64" Type="http://schemas.openxmlformats.org/officeDocument/2006/relationships/font" Target="fonts/ProximaNovaExtrabold-bold.fntdata"/><Relationship Id="rId63" Type="http://schemas.openxmlformats.org/officeDocument/2006/relationships/font" Target="fonts/MontserratExtraLight-boldItalic.fntdata"/><Relationship Id="rId22" Type="http://schemas.openxmlformats.org/officeDocument/2006/relationships/slide" Target="slides/slide15.xml"/><Relationship Id="rId66" Type="http://schemas.openxmlformats.org/officeDocument/2006/relationships/font" Target="fonts/FiraSans-boldItalic.fntdata"/><Relationship Id="rId21" Type="http://schemas.openxmlformats.org/officeDocument/2006/relationships/slide" Target="slides/slide14.xml"/><Relationship Id="rId65" Type="http://schemas.openxmlformats.org/officeDocument/2006/relationships/font" Target="fonts/FiraSans-bold.fntdata"/><Relationship Id="rId24" Type="http://schemas.openxmlformats.org/officeDocument/2006/relationships/slide" Target="slides/slide17.xml"/><Relationship Id="rId68" Type="http://schemas.openxmlformats.org/officeDocument/2006/relationships/font" Target="fonts/Archivo-bold.fntdata"/><Relationship Id="rId23" Type="http://schemas.openxmlformats.org/officeDocument/2006/relationships/slide" Target="slides/slide16.xml"/><Relationship Id="rId67" Type="http://schemas.openxmlformats.org/officeDocument/2006/relationships/font" Target="fonts/Archivo-regular.fntdata"/><Relationship Id="rId60" Type="http://schemas.openxmlformats.org/officeDocument/2006/relationships/font" Target="fonts/MontserratExtraLight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Archivo-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Montserrat-regular.fntdata"/><Relationship Id="rId50" Type="http://schemas.openxmlformats.org/officeDocument/2006/relationships/font" Target="fonts/ProximaNova-boldItalic.fntdata"/><Relationship Id="rId53" Type="http://schemas.openxmlformats.org/officeDocument/2006/relationships/font" Target="fonts/Montserrat-italic.fntdata"/><Relationship Id="rId52" Type="http://schemas.openxmlformats.org/officeDocument/2006/relationships/font" Target="fonts/Montserrat-bold.fntdata"/><Relationship Id="rId11" Type="http://schemas.openxmlformats.org/officeDocument/2006/relationships/slide" Target="slides/slide4.xml"/><Relationship Id="rId55" Type="http://schemas.openxmlformats.org/officeDocument/2006/relationships/font" Target="fonts/PaytoneOne-regular.fntdata"/><Relationship Id="rId10" Type="http://schemas.openxmlformats.org/officeDocument/2006/relationships/slide" Target="slides/slide3.xml"/><Relationship Id="rId54" Type="http://schemas.openxmlformats.org/officeDocument/2006/relationships/font" Target="fonts/Montserrat-boldItalic.fntdata"/><Relationship Id="rId13" Type="http://schemas.openxmlformats.org/officeDocument/2006/relationships/slide" Target="slides/slide6.xml"/><Relationship Id="rId57" Type="http://schemas.openxmlformats.org/officeDocument/2006/relationships/font" Target="fonts/MontserratLight-bold.fntdata"/><Relationship Id="rId12" Type="http://schemas.openxmlformats.org/officeDocument/2006/relationships/slide" Target="slides/slide5.xml"/><Relationship Id="rId56" Type="http://schemas.openxmlformats.org/officeDocument/2006/relationships/font" Target="fonts/MontserratLight-regular.fntdata"/><Relationship Id="rId15" Type="http://schemas.openxmlformats.org/officeDocument/2006/relationships/slide" Target="slides/slide8.xml"/><Relationship Id="rId59" Type="http://schemas.openxmlformats.org/officeDocument/2006/relationships/font" Target="fonts/MontserratLight-boldItalic.fntdata"/><Relationship Id="rId14" Type="http://schemas.openxmlformats.org/officeDocument/2006/relationships/slide" Target="slides/slide7.xml"/><Relationship Id="rId58" Type="http://schemas.openxmlformats.org/officeDocument/2006/relationships/font" Target="fonts/MontserratLight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50461390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50461390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ade6d735a6da91_13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bade6d735a6da9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50461390b_0_2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50461390b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1c336ae4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1c336ae4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ade6d735a6da9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bade6d735a6da9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ade6d735a6da91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ade6d735a6da9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ade6d735a6da91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ade6d735a6da91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1c22d85d61_0_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1c22d85d6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54c3a18f3_0_20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354c3a18f3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1c336ae4dc_0_3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1c336ae4d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1c336ae4dc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1c336ae4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1c22d85d6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1c22d85d6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ade6d735a6da91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bade6d735a6da9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bade6d735a6da9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bade6d735a6da9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c22d85d6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c22d85d6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ade6d735a6da91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bade6d735a6da9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ade6d735a6da91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bade6d735a6da91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ade6d735a6da91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ade6d735a6da91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bade6d735a6da91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bade6d735a6da91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ade6d735a6da91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bade6d735a6da9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ade6d735a6da9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bade6d735a6da9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ade6d735a6da91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bade6d735a6da91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ade6d735a6da9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bade6d735a6da9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bade6d735a6da91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bade6d735a6da9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ade6d735a6da91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bade6d735a6da91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c22d85d6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c22d85d6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1c336ae4dc_0_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1c336ae4d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c336ae4d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1c336ae4d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350461390b_0_2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350461390b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350461390b_0_24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350461390b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bade6d735a6da91_4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bade6d735a6da9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350461390b_0_27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350461390b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350461390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350461390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ade6d735a6da9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2bade6d735a6da9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ade6d735a6da9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bade6d735a6da9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54c3a18f3_2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54c3a18f3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ade6d735a6da9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ade6d735a6da9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ade6d735a6da9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ade6d735a6da9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ade6d735a6da91_12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bade6d735a6da9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buNone/>
              <a:defRPr b="1" sz="1000">
                <a:solidFill>
                  <a:srgbClr val="8CB2FF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bullet points">
  <p:cSld name="Titre et bullet poin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304795" y="1200151"/>
            <a:ext cx="85938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ExtraLight"/>
              <a:buChar char="•"/>
              <a:defRPr b="0" i="0" sz="20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Char char="•"/>
              <a:defRPr b="0" i="0" sz="18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indent="-330200" lvl="2" marL="1371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ExtraLight"/>
              <a:buChar char="•"/>
              <a:defRPr b="0" i="0" sz="16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indent="-304800" lvl="3" marL="18288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Light"/>
              <a:buChar char="•"/>
              <a:defRPr b="0" i="0" sz="1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2921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•"/>
              <a:defRPr b="0" i="0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type="title"/>
          </p:nvPr>
        </p:nvSpPr>
        <p:spPr>
          <a:xfrm>
            <a:off x="304794" y="412132"/>
            <a:ext cx="85938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B595D"/>
              </a:buClr>
              <a:buSzPts val="2800"/>
              <a:buFont typeface="Montserrat ExtraLight"/>
              <a:buNone/>
              <a:defRPr b="0" i="0" sz="2800">
                <a:solidFill>
                  <a:srgbClr val="EB595D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0" type="dt"/>
          </p:nvPr>
        </p:nvSpPr>
        <p:spPr>
          <a:xfrm>
            <a:off x="304795" y="6351"/>
            <a:ext cx="75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1" type="ftr"/>
          </p:nvPr>
        </p:nvSpPr>
        <p:spPr>
          <a:xfrm>
            <a:off x="1862667" y="6351"/>
            <a:ext cx="5799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7883675" y="6351"/>
            <a:ext cx="1091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Une image contenant objet, horloge&#10;&#10;Description générée automatiquement" id="81" name="Google Shape;8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9200" y="4507670"/>
            <a:ext cx="1472400" cy="35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0126" y="4613033"/>
            <a:ext cx="756000" cy="20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9279" y="4651308"/>
            <a:ext cx="2215384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verture de section_V1">
  <p:cSld name="Ouverture de section_V1"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4554999" y="2224780"/>
            <a:ext cx="4377300" cy="1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Light"/>
              <a:buNone/>
              <a:defRPr b="0" i="0" sz="2800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pic>
        <p:nvPicPr>
          <p:cNvPr descr="Une image contenant oiseau&#10;&#10;Description générée automatiquement" id="86" name="Google Shape;8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8472" y="4508550"/>
            <a:ext cx="1478500" cy="361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lipart&#10;&#10;Description générée automatiquement" id="87" name="Google Shape;8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060" y="4618954"/>
            <a:ext cx="720000" cy="19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0853" y="4658098"/>
            <a:ext cx="2215388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garde logoté">
  <p:cSld name="Page de garde logoté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ctrTitle"/>
          </p:nvPr>
        </p:nvSpPr>
        <p:spPr>
          <a:xfrm>
            <a:off x="811875" y="216240"/>
            <a:ext cx="7047000" cy="20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Fira Sans"/>
              <a:buNone/>
              <a:defRPr b="1" i="0" sz="4400" u="none" cap="none" strike="noStrik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/>
        </p:txBody>
      </p:sp>
      <p:sp>
        <p:nvSpPr>
          <p:cNvPr id="91" name="Google Shape;91;p22"/>
          <p:cNvSpPr txBox="1"/>
          <p:nvPr>
            <p:ph idx="1" type="subTitle"/>
          </p:nvPr>
        </p:nvSpPr>
        <p:spPr>
          <a:xfrm>
            <a:off x="811876" y="2326676"/>
            <a:ext cx="7047000" cy="1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5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pic>
        <p:nvPicPr>
          <p:cNvPr id="92" name="Google Shape;9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1936" y="4198373"/>
            <a:ext cx="2405384" cy="45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(vide)">
  <p:cSld name="Vide (vide)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42.png"/><Relationship Id="rId7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38.png"/><Relationship Id="rId6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3" Type="http://schemas.openxmlformats.org/officeDocument/2006/relationships/image" Target="../media/image29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Relationship Id="rId4" Type="http://schemas.openxmlformats.org/officeDocument/2006/relationships/hyperlink" Target="https://twitter.com/MattNavarra" TargetMode="External"/><Relationship Id="rId9" Type="http://schemas.openxmlformats.org/officeDocument/2006/relationships/image" Target="../media/image17.png"/><Relationship Id="rId15" Type="http://schemas.openxmlformats.org/officeDocument/2006/relationships/image" Target="../media/image36.png"/><Relationship Id="rId14" Type="http://schemas.openxmlformats.org/officeDocument/2006/relationships/image" Target="../media/image37.png"/><Relationship Id="rId16" Type="http://schemas.openxmlformats.org/officeDocument/2006/relationships/image" Target="../media/image39.png"/><Relationship Id="rId5" Type="http://schemas.openxmlformats.org/officeDocument/2006/relationships/hyperlink" Target="https://twitter.com/MattNavarra" TargetMode="External"/><Relationship Id="rId6" Type="http://schemas.openxmlformats.org/officeDocument/2006/relationships/hyperlink" Target="http://https//twitter.com/wongmjane" TargetMode="External"/><Relationship Id="rId7" Type="http://schemas.openxmlformats.org/officeDocument/2006/relationships/hyperlink" Target="https://twitter.com/chrismessina" TargetMode="External"/><Relationship Id="rId8" Type="http://schemas.openxmlformats.org/officeDocument/2006/relationships/hyperlink" Target="https://twitter.com/MattNavarra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png"/><Relationship Id="rId4" Type="http://schemas.openxmlformats.org/officeDocument/2006/relationships/hyperlink" Target="https://swll.to/livre-blanc-instagram-direct" TargetMode="External"/><Relationship Id="rId9" Type="http://schemas.openxmlformats.org/officeDocument/2006/relationships/image" Target="../media/image25.png"/><Relationship Id="rId5" Type="http://schemas.openxmlformats.org/officeDocument/2006/relationships/hyperlink" Target="https://swll.to/livre-blanc-tiktok" TargetMode="External"/><Relationship Id="rId6" Type="http://schemas.openxmlformats.org/officeDocument/2006/relationships/hyperlink" Target="https://swll.to/livre-blanc-linkedin" TargetMode="External"/><Relationship Id="rId7" Type="http://schemas.openxmlformats.org/officeDocument/2006/relationships/hyperlink" Target="https://swll.to/livre-blanc-linkedin" TargetMode="External"/><Relationship Id="rId8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5"/>
          <p:cNvPicPr preferRelativeResize="0"/>
          <p:nvPr/>
        </p:nvPicPr>
        <p:blipFill rotWithShape="1">
          <a:blip r:embed="rId4">
            <a:alphaModFix amt="70000"/>
          </a:blip>
          <a:srcRect b="0" l="12302" r="2620" t="0"/>
          <a:stretch/>
        </p:blipFill>
        <p:spPr>
          <a:xfrm>
            <a:off x="0" y="3669199"/>
            <a:ext cx="9144002" cy="14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5"/>
          <p:cNvSpPr txBox="1"/>
          <p:nvPr/>
        </p:nvSpPr>
        <p:spPr>
          <a:xfrm>
            <a:off x="0" y="2624450"/>
            <a:ext cx="91440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BtoB – Institution (+300 entités), éducation, médias...</a:t>
            </a:r>
            <a:endParaRPr sz="18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66" name="Google Shape;16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4113" y="1113300"/>
            <a:ext cx="5515775" cy="9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466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6"/>
          <p:cNvSpPr txBox="1"/>
          <p:nvPr/>
        </p:nvSpPr>
        <p:spPr>
          <a:xfrm>
            <a:off x="0" y="2578550"/>
            <a:ext cx="9144000" cy="7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F5F6FA"/>
                </a:solidFill>
                <a:latin typeface="Proxima Nova"/>
                <a:ea typeface="Proxima Nova"/>
                <a:cs typeface="Proxima Nova"/>
                <a:sym typeface="Proxima Nova"/>
              </a:rPr>
              <a:t>Pourquoi avoir fait cette étude ?</a:t>
            </a:r>
            <a:endParaRPr b="1" sz="2000">
              <a:solidFill>
                <a:srgbClr val="F5F6F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600">
                <a:solidFill>
                  <a:srgbClr val="F5F6FA"/>
                </a:solidFill>
                <a:latin typeface="Proxima Nova"/>
                <a:ea typeface="Proxima Nova"/>
                <a:cs typeface="Proxima Nova"/>
                <a:sym typeface="Proxima Nova"/>
              </a:rPr>
              <a:t>Quel intérêt pour l</a:t>
            </a:r>
            <a:r>
              <a:rPr i="1" lang="fr" sz="1600">
                <a:solidFill>
                  <a:srgbClr val="F5F6FA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i="1" lang="fr" sz="1600">
                <a:solidFill>
                  <a:srgbClr val="F5F6FA"/>
                </a:solidFill>
                <a:latin typeface="Proxima Nova"/>
                <a:ea typeface="Proxima Nova"/>
                <a:cs typeface="Proxima Nova"/>
                <a:sym typeface="Proxima Nova"/>
              </a:rPr>
              <a:t> com’ publique ?</a:t>
            </a:r>
            <a:endParaRPr i="1" sz="1600">
              <a:solidFill>
                <a:srgbClr val="F5F6F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36"/>
          <p:cNvSpPr/>
          <p:nvPr/>
        </p:nvSpPr>
        <p:spPr>
          <a:xfrm>
            <a:off x="4202100" y="1768450"/>
            <a:ext cx="740100" cy="74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6"/>
          <p:cNvSpPr txBox="1"/>
          <p:nvPr/>
        </p:nvSpPr>
        <p:spPr>
          <a:xfrm>
            <a:off x="4202100" y="1772425"/>
            <a:ext cx="74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/>
              <a:t>🧐</a:t>
            </a:r>
            <a:endParaRPr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idx="12" type="sldNum"/>
          </p:nvPr>
        </p:nvSpPr>
        <p:spPr>
          <a:xfrm>
            <a:off x="8655575" y="4705350"/>
            <a:ext cx="3372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79" name="Google Shape;179;p37"/>
          <p:cNvSpPr txBox="1"/>
          <p:nvPr/>
        </p:nvSpPr>
        <p:spPr>
          <a:xfrm>
            <a:off x="710250" y="1718100"/>
            <a:ext cx="7723500" cy="17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01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Analyser la présence 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des collectivités sur les réseaux sociaux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depuis 2018</a:t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 txBox="1"/>
          <p:nvPr>
            <p:ph idx="12" type="sldNum"/>
          </p:nvPr>
        </p:nvSpPr>
        <p:spPr>
          <a:xfrm>
            <a:off x="8655575" y="4705350"/>
            <a:ext cx="3372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85" name="Google Shape;185;p38"/>
          <p:cNvSpPr txBox="1"/>
          <p:nvPr/>
        </p:nvSpPr>
        <p:spPr>
          <a:xfrm>
            <a:off x="710250" y="1718100"/>
            <a:ext cx="7723500" cy="17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01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Analyser la présence 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des collectivités sur les réseaux sociaux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depuis 2018</a:t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02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Mieux comprendre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les enjeux de leur présence en ligne</a:t>
            </a:r>
            <a:endParaRPr b="1"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9"/>
          <p:cNvSpPr txBox="1"/>
          <p:nvPr>
            <p:ph idx="12" type="sldNum"/>
          </p:nvPr>
        </p:nvSpPr>
        <p:spPr>
          <a:xfrm>
            <a:off x="8655575" y="4705350"/>
            <a:ext cx="3372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91" name="Google Shape;191;p39"/>
          <p:cNvSpPr txBox="1"/>
          <p:nvPr/>
        </p:nvSpPr>
        <p:spPr>
          <a:xfrm>
            <a:off x="710250" y="1718100"/>
            <a:ext cx="7723500" cy="17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01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Analyser la présence 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des collectivités sur les réseaux sociaux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depuis 2018</a:t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02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Mieux comprendre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les enjeux de leur présence en ligne</a:t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03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Décrypter les stratégies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qui fonctionnent</a:t>
            </a:r>
            <a:endParaRPr b="1"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0"/>
          <p:cNvSpPr txBox="1"/>
          <p:nvPr>
            <p:ph idx="12" type="sldNum"/>
          </p:nvPr>
        </p:nvSpPr>
        <p:spPr>
          <a:xfrm>
            <a:off x="8655575" y="4705350"/>
            <a:ext cx="3372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97" name="Google Shape;197;p40"/>
          <p:cNvSpPr txBox="1"/>
          <p:nvPr/>
        </p:nvSpPr>
        <p:spPr>
          <a:xfrm>
            <a:off x="710250" y="1718100"/>
            <a:ext cx="7723500" cy="17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01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Analyser la présence 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des collectivités sur les réseaux sociaux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depuis 2018</a:t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02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Mieux comprendre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les enjeux de leur présence en ligne</a:t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8CB2FF"/>
                </a:solidFill>
                <a:latin typeface="Proxima Nova"/>
                <a:ea typeface="Proxima Nova"/>
                <a:cs typeface="Proxima Nova"/>
                <a:sym typeface="Proxima Nova"/>
              </a:rPr>
              <a:t>03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b="1"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Décrypter les stratégies</a:t>
            </a:r>
            <a:r>
              <a:rPr lang="fr" sz="17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qui fonctionnent</a:t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lt1"/>
                </a:solidFill>
                <a:highlight>
                  <a:srgbClr val="EA466F"/>
                </a:highlight>
                <a:latin typeface="Proxima Nova"/>
                <a:ea typeface="Proxima Nova"/>
                <a:cs typeface="Proxima Nova"/>
                <a:sym typeface="Proxima Nova"/>
              </a:rPr>
              <a:t>Sur quels réseaux investir ? Quels contenus privilégier ?</a:t>
            </a:r>
            <a:endParaRPr b="1" sz="17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466F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/>
          <p:nvPr/>
        </p:nvSpPr>
        <p:spPr>
          <a:xfrm>
            <a:off x="3409975" y="2342775"/>
            <a:ext cx="4610100" cy="13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01.</a:t>
            </a:r>
            <a:endParaRPr sz="8000">
              <a:solidFill>
                <a:srgbClr val="FFFFF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03" name="Google Shape;203;p41"/>
          <p:cNvSpPr txBox="1"/>
          <p:nvPr/>
        </p:nvSpPr>
        <p:spPr>
          <a:xfrm flipH="1">
            <a:off x="2673775" y="3414600"/>
            <a:ext cx="53463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Que contient</a:t>
            </a:r>
            <a:r>
              <a:rPr b="1"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cette étude ?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2"/>
          <p:cNvSpPr/>
          <p:nvPr/>
        </p:nvSpPr>
        <p:spPr>
          <a:xfrm>
            <a:off x="1152789" y="1123650"/>
            <a:ext cx="2331000" cy="31905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42"/>
          <p:cNvSpPr txBox="1"/>
          <p:nvPr/>
        </p:nvSpPr>
        <p:spPr>
          <a:xfrm>
            <a:off x="3588900" y="828375"/>
            <a:ext cx="4930500" cy="3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👉 </a:t>
            </a:r>
            <a:r>
              <a:rPr b="1"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La position</a:t>
            </a: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 des régions, départements, métropoles, intercos, grandes, moyennes et petites villes françaises sur les réseaux sociaux.</a:t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👉 La part des collectivités territoriales ayant </a:t>
            </a:r>
            <a:r>
              <a:rPr b="1"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le plus d’audience</a:t>
            </a: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👉 Les collectivités locales </a:t>
            </a:r>
            <a:r>
              <a:rPr b="1"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les plus déployées</a:t>
            </a: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 en fonction des régions et le nombre des comptes animés.</a:t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0" name="Google Shape;210;p42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211" name="Google Shape;211;p42"/>
          <p:cNvGrpSpPr/>
          <p:nvPr/>
        </p:nvGrpSpPr>
        <p:grpSpPr>
          <a:xfrm>
            <a:off x="0" y="0"/>
            <a:ext cx="9143950" cy="5143500"/>
            <a:chOff x="0" y="0"/>
            <a:chExt cx="9143950" cy="5143500"/>
          </a:xfrm>
        </p:grpSpPr>
        <p:pic>
          <p:nvPicPr>
            <p:cNvPr id="212" name="Google Shape;212;p42"/>
            <p:cNvPicPr preferRelativeResize="0"/>
            <p:nvPr/>
          </p:nvPicPr>
          <p:blipFill rotWithShape="1">
            <a:blip r:embed="rId3">
              <a:alphaModFix/>
            </a:blip>
            <a:srcRect b="0" l="0" r="7621" t="0"/>
            <a:stretch/>
          </p:blipFill>
          <p:spPr>
            <a:xfrm>
              <a:off x="8504300" y="0"/>
              <a:ext cx="639650" cy="1925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42"/>
            <p:cNvPicPr preferRelativeResize="0"/>
            <p:nvPr/>
          </p:nvPicPr>
          <p:blipFill rotWithShape="1">
            <a:blip r:embed="rId4">
              <a:alphaModFix/>
            </a:blip>
            <a:srcRect b="0" l="10193" r="0" t="0"/>
            <a:stretch/>
          </p:blipFill>
          <p:spPr>
            <a:xfrm>
              <a:off x="0" y="2998175"/>
              <a:ext cx="1630350" cy="2145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42"/>
          <p:cNvSpPr/>
          <p:nvPr/>
        </p:nvSpPr>
        <p:spPr>
          <a:xfrm>
            <a:off x="3483750" y="678625"/>
            <a:ext cx="2176500" cy="89400"/>
          </a:xfrm>
          <a:prstGeom prst="rect">
            <a:avLst/>
          </a:prstGeom>
          <a:solidFill>
            <a:srgbClr val="8CB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0052" y="757289"/>
            <a:ext cx="839133" cy="1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2"/>
          <p:cNvSpPr txBox="1"/>
          <p:nvPr/>
        </p:nvSpPr>
        <p:spPr>
          <a:xfrm>
            <a:off x="0" y="413467"/>
            <a:ext cx="91440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333333"/>
                </a:solidFill>
                <a:latin typeface="Paytone One"/>
                <a:ea typeface="Paytone One"/>
                <a:cs typeface="Paytone One"/>
                <a:sym typeface="Paytone One"/>
              </a:rPr>
              <a:t>AU SOMMAIRE</a:t>
            </a:r>
            <a:endParaRPr b="1" sz="2200">
              <a:solidFill>
                <a:srgbClr val="333333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217" name="Google Shape;21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0425" y="1205375"/>
            <a:ext cx="2176501" cy="303691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2"/>
          <p:cNvSpPr/>
          <p:nvPr/>
        </p:nvSpPr>
        <p:spPr>
          <a:xfrm>
            <a:off x="827500" y="828375"/>
            <a:ext cx="742500" cy="742500"/>
          </a:xfrm>
          <a:prstGeom prst="roundRect">
            <a:avLst>
              <a:gd fmla="val 6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42"/>
          <p:cNvPicPr preferRelativeResize="0"/>
          <p:nvPr/>
        </p:nvPicPr>
        <p:blipFill rotWithShape="1">
          <a:blip r:embed="rId7">
            <a:alphaModFix/>
          </a:blip>
          <a:srcRect b="7891" l="7883" r="7891" t="7883"/>
          <a:stretch/>
        </p:blipFill>
        <p:spPr>
          <a:xfrm>
            <a:off x="876768" y="877643"/>
            <a:ext cx="644002" cy="6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3"/>
          <p:cNvSpPr/>
          <p:nvPr/>
        </p:nvSpPr>
        <p:spPr>
          <a:xfrm>
            <a:off x="1152789" y="1123650"/>
            <a:ext cx="2331000" cy="31905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3"/>
          <p:cNvSpPr txBox="1"/>
          <p:nvPr/>
        </p:nvSpPr>
        <p:spPr>
          <a:xfrm>
            <a:off x="3588900" y="828375"/>
            <a:ext cx="4930500" cy="3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👉 </a:t>
            </a:r>
            <a:r>
              <a:rPr b="1"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Les stratégies éditoriales</a:t>
            </a: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 des collectivités sur le podium.</a:t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👉 </a:t>
            </a:r>
            <a:r>
              <a:rPr b="1"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Le type de publications</a:t>
            </a:r>
            <a:r>
              <a:rPr lang="fr" sz="16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 les plus engageants 🔥</a:t>
            </a:r>
            <a:endParaRPr sz="160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43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228" name="Google Shape;228;p43"/>
          <p:cNvGrpSpPr/>
          <p:nvPr/>
        </p:nvGrpSpPr>
        <p:grpSpPr>
          <a:xfrm>
            <a:off x="0" y="0"/>
            <a:ext cx="9143950" cy="5143500"/>
            <a:chOff x="0" y="0"/>
            <a:chExt cx="9143950" cy="5143500"/>
          </a:xfrm>
        </p:grpSpPr>
        <p:pic>
          <p:nvPicPr>
            <p:cNvPr id="229" name="Google Shape;229;p43"/>
            <p:cNvPicPr preferRelativeResize="0"/>
            <p:nvPr/>
          </p:nvPicPr>
          <p:blipFill rotWithShape="1">
            <a:blip r:embed="rId3">
              <a:alphaModFix/>
            </a:blip>
            <a:srcRect b="0" l="0" r="7621" t="0"/>
            <a:stretch/>
          </p:blipFill>
          <p:spPr>
            <a:xfrm>
              <a:off x="8504300" y="0"/>
              <a:ext cx="639650" cy="1925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43"/>
            <p:cNvPicPr preferRelativeResize="0"/>
            <p:nvPr/>
          </p:nvPicPr>
          <p:blipFill rotWithShape="1">
            <a:blip r:embed="rId4">
              <a:alphaModFix/>
            </a:blip>
            <a:srcRect b="0" l="10193" r="0" t="0"/>
            <a:stretch/>
          </p:blipFill>
          <p:spPr>
            <a:xfrm>
              <a:off x="0" y="2998175"/>
              <a:ext cx="1630350" cy="2145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p43"/>
          <p:cNvSpPr/>
          <p:nvPr/>
        </p:nvSpPr>
        <p:spPr>
          <a:xfrm>
            <a:off x="3483750" y="678625"/>
            <a:ext cx="2176500" cy="89400"/>
          </a:xfrm>
          <a:prstGeom prst="rect">
            <a:avLst/>
          </a:prstGeom>
          <a:solidFill>
            <a:srgbClr val="8CB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0052" y="757289"/>
            <a:ext cx="839133" cy="1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3"/>
          <p:cNvSpPr txBox="1"/>
          <p:nvPr/>
        </p:nvSpPr>
        <p:spPr>
          <a:xfrm>
            <a:off x="0" y="413467"/>
            <a:ext cx="91440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333333"/>
                </a:solidFill>
                <a:latin typeface="Paytone One"/>
                <a:ea typeface="Paytone One"/>
                <a:cs typeface="Paytone One"/>
                <a:sym typeface="Paytone One"/>
              </a:rPr>
              <a:t>AU SOMMAIRE</a:t>
            </a:r>
            <a:endParaRPr b="1" sz="2200">
              <a:solidFill>
                <a:srgbClr val="333333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234" name="Google Shape;23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0425" y="1205375"/>
            <a:ext cx="2176501" cy="3036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3"/>
          <p:cNvSpPr/>
          <p:nvPr/>
        </p:nvSpPr>
        <p:spPr>
          <a:xfrm>
            <a:off x="827500" y="828375"/>
            <a:ext cx="742500" cy="742500"/>
          </a:xfrm>
          <a:prstGeom prst="roundRect">
            <a:avLst>
              <a:gd fmla="val 6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43"/>
          <p:cNvPicPr preferRelativeResize="0"/>
          <p:nvPr/>
        </p:nvPicPr>
        <p:blipFill rotWithShape="1">
          <a:blip r:embed="rId7">
            <a:alphaModFix/>
          </a:blip>
          <a:srcRect b="7891" l="7883" r="7891" t="7883"/>
          <a:stretch/>
        </p:blipFill>
        <p:spPr>
          <a:xfrm>
            <a:off x="876768" y="877643"/>
            <a:ext cx="644002" cy="6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466F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4"/>
          <p:cNvSpPr txBox="1"/>
          <p:nvPr/>
        </p:nvSpPr>
        <p:spPr>
          <a:xfrm>
            <a:off x="3409975" y="2342775"/>
            <a:ext cx="4610100" cy="13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02.</a:t>
            </a:r>
            <a:endParaRPr sz="8000">
              <a:solidFill>
                <a:srgbClr val="FFFFF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43" name="Google Shape;243;p44"/>
          <p:cNvSpPr txBox="1"/>
          <p:nvPr/>
        </p:nvSpPr>
        <p:spPr>
          <a:xfrm flipH="1">
            <a:off x="2673775" y="3414600"/>
            <a:ext cx="53463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 de la présence des collectivités locales</a:t>
            </a:r>
            <a:endParaRPr b="1"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par réseau social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6FA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350" y="1147925"/>
            <a:ext cx="1593300" cy="159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1" name="Google Shape;111;p27"/>
          <p:cNvSpPr txBox="1"/>
          <p:nvPr/>
        </p:nvSpPr>
        <p:spPr>
          <a:xfrm rot="1146">
            <a:off x="73950" y="3033500"/>
            <a:ext cx="8996101" cy="19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👋</a:t>
            </a:r>
            <a:br>
              <a:rPr b="1" lang="fr" sz="18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fr" sz="2000">
                <a:solidFill>
                  <a:srgbClr val="40404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Franck Confino</a:t>
            </a:r>
            <a:endParaRPr sz="2000">
              <a:solidFill>
                <a:srgbClr val="40404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Formateur, auteur, conférencier | Papa de l'@ObservatoireRS</a:t>
            </a:r>
            <a:endParaRPr sz="18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Copil @Cap_com</a:t>
            </a:r>
            <a:endParaRPr sz="18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6FA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5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49" name="Google Shape;249;p45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5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5"/>
          <p:cNvSpPr txBox="1"/>
          <p:nvPr/>
        </p:nvSpPr>
        <p:spPr>
          <a:xfrm>
            <a:off x="1225500" y="2562150"/>
            <a:ext cx="6693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Un chiffre relativement bas, qui s’explique par la présence de 29 534 villages de moins de 2000 habitants en France. En les retirant du spectre de l’étude, le pourcentage monte à 53%.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45"/>
          <p:cNvSpPr txBox="1"/>
          <p:nvPr/>
        </p:nvSpPr>
        <p:spPr>
          <a:xfrm>
            <a:off x="860550" y="1673850"/>
            <a:ext cx="7597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F5F6FA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En 2022, 13,7% des collectivités sont présentes sur au moins un réseau social,</a:t>
            </a:r>
            <a:r>
              <a:rPr lang="fr" sz="2100">
                <a:solidFill>
                  <a:srgbClr val="F5F6FA"/>
                </a:solidFill>
                <a:highlight>
                  <a:srgbClr val="848CFF"/>
                </a:highlight>
                <a:latin typeface="Proxima Nova"/>
                <a:ea typeface="Proxima Nova"/>
                <a:cs typeface="Proxima Nova"/>
                <a:sym typeface="Proxima Nova"/>
              </a:rPr>
              <a:t> soit +3,72 points par rapport à 2018 !</a:t>
            </a:r>
            <a:r>
              <a:rPr lang="fr" sz="2100">
                <a:solidFill>
                  <a:srgbClr val="F5F6FA"/>
                </a:solidFill>
                <a:latin typeface="Proxima Nova"/>
                <a:ea typeface="Proxima Nova"/>
                <a:cs typeface="Proxima Nova"/>
                <a:sym typeface="Proxima Nova"/>
              </a:rPr>
              <a:t> 👏</a:t>
            </a:r>
            <a:endParaRPr sz="2100">
              <a:solidFill>
                <a:srgbClr val="F5F6F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6FA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6"/>
          <p:cNvPicPr preferRelativeResize="0"/>
          <p:nvPr/>
        </p:nvPicPr>
        <p:blipFill rotWithShape="1">
          <a:blip r:embed="rId3">
            <a:alphaModFix/>
          </a:blip>
          <a:srcRect b="12564" l="0" r="0" t="0"/>
          <a:stretch/>
        </p:blipFill>
        <p:spPr>
          <a:xfrm>
            <a:off x="709075" y="178999"/>
            <a:ext cx="7725850" cy="41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6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60" name="Google Shape;260;p46"/>
          <p:cNvPicPr preferRelativeResize="0"/>
          <p:nvPr/>
        </p:nvPicPr>
        <p:blipFill rotWithShape="1">
          <a:blip r:embed="rId4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6"/>
          <p:cNvPicPr preferRelativeResize="0"/>
          <p:nvPr/>
        </p:nvPicPr>
        <p:blipFill rotWithShape="1">
          <a:blip r:embed="rId5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6"/>
          <p:cNvSpPr txBox="1"/>
          <p:nvPr/>
        </p:nvSpPr>
        <p:spPr>
          <a:xfrm>
            <a:off x="3820566" y="4384975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Données récoltées entre le 04 et le 20 juillet 2022.</a:t>
            </a:r>
            <a:endParaRPr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/>
          <p:nvPr/>
        </p:nvSpPr>
        <p:spPr>
          <a:xfrm>
            <a:off x="858895" y="951432"/>
            <a:ext cx="3385200" cy="28602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7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70" name="Google Shape;270;p47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7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7"/>
          <p:cNvSpPr txBox="1"/>
          <p:nvPr/>
        </p:nvSpPr>
        <p:spPr>
          <a:xfrm>
            <a:off x="4375600" y="951425"/>
            <a:ext cx="37743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Facebook</a:t>
            </a:r>
            <a:endParaRPr i="1" sz="1600">
              <a:solidFill>
                <a:schemeClr val="lt1"/>
              </a:solidFill>
              <a:highlight>
                <a:srgbClr val="848C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94% des collectivités présentes sur les réseaux sociaux sont sur Facebook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en 2022 (contre 92% en 2018).</a:t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Les villes moyennes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enregistrent une progression de +9%.</a:t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3" name="Google Shape;27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383" y="557420"/>
            <a:ext cx="3648225" cy="36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7"/>
          <p:cNvSpPr txBox="1"/>
          <p:nvPr/>
        </p:nvSpPr>
        <p:spPr>
          <a:xfrm>
            <a:off x="4291466" y="4657350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 &amp; étude complète à télécharger gratuitement : </a:t>
            </a:r>
            <a:r>
              <a:rPr b="1"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swll.to/etude-territoires</a:t>
            </a:r>
            <a:endParaRPr b="1"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8"/>
          <p:cNvSpPr/>
          <p:nvPr/>
        </p:nvSpPr>
        <p:spPr>
          <a:xfrm>
            <a:off x="858895" y="951432"/>
            <a:ext cx="3385200" cy="28602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8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82" name="Google Shape;282;p48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8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8"/>
          <p:cNvSpPr txBox="1"/>
          <p:nvPr/>
        </p:nvSpPr>
        <p:spPr>
          <a:xfrm>
            <a:off x="4375600" y="951425"/>
            <a:ext cx="37743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Twitter</a:t>
            </a:r>
            <a:endParaRPr i="1" sz="1600">
              <a:solidFill>
                <a:schemeClr val="lt1"/>
              </a:solidFill>
              <a:highlight>
                <a:srgbClr val="848C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Les régions et grandes villes 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y sont plus que présentes !</a:t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Belle croissance pour les Intercommunalités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avec un gain de </a:t>
            </a: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10 points.</a:t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5" name="Google Shape;28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387" y="557400"/>
            <a:ext cx="3648225" cy="36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8"/>
          <p:cNvSpPr txBox="1"/>
          <p:nvPr/>
        </p:nvSpPr>
        <p:spPr>
          <a:xfrm>
            <a:off x="4291466" y="4657350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 &amp; étude complète à télécharger gratuitement : </a:t>
            </a:r>
            <a:r>
              <a:rPr b="1"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swll.to/etude-territoires</a:t>
            </a:r>
            <a:endParaRPr b="1"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/>
          <p:nvPr/>
        </p:nvSpPr>
        <p:spPr>
          <a:xfrm>
            <a:off x="858895" y="951432"/>
            <a:ext cx="3385200" cy="28602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9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94" name="Google Shape;294;p49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9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9"/>
          <p:cNvSpPr txBox="1"/>
          <p:nvPr/>
        </p:nvSpPr>
        <p:spPr>
          <a:xfrm>
            <a:off x="4375600" y="951425"/>
            <a:ext cx="37743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</a:t>
            </a: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Instagram</a:t>
            </a:r>
            <a:endParaRPr i="1" sz="1600">
              <a:solidFill>
                <a:schemeClr val="lt1"/>
              </a:solidFill>
              <a:highlight>
                <a:srgbClr val="848C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Réseau social enregistrant le taux de croissance le plus élevé de l’étude (+8 points) !</a:t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De 38% en 2018, à 86% en 2022,</a:t>
            </a: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les métropoles sont arrivées en force sur Instagram (+48 pts) !</a:t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7" name="Google Shape;29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387" y="557413"/>
            <a:ext cx="3648225" cy="36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9"/>
          <p:cNvSpPr txBox="1"/>
          <p:nvPr/>
        </p:nvSpPr>
        <p:spPr>
          <a:xfrm>
            <a:off x="4291466" y="4657350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 &amp; étude complète à télécharger gratuitement : </a:t>
            </a:r>
            <a:r>
              <a:rPr b="1"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swll.to/etude-territoires</a:t>
            </a:r>
            <a:endParaRPr b="1"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05" name="Google Shape;305;p50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0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0"/>
          <p:cNvSpPr txBox="1"/>
          <p:nvPr/>
        </p:nvSpPr>
        <p:spPr>
          <a:xfrm>
            <a:off x="1935300" y="788875"/>
            <a:ext cx="5273400" cy="2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EA466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les Métropoles</a:t>
            </a:r>
            <a:endParaRPr sz="2000">
              <a:solidFill>
                <a:schemeClr val="lt1"/>
              </a:solidFill>
              <a:highlight>
                <a:srgbClr val="EA466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🥇 </a:t>
            </a: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Eurométropole de Strasbourg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(Twitter)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Nantes Métropole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(LinkedIn &amp; Instagram)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Métropole de Lyon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(Facebook)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9" name="Google Shape;309;p50"/>
          <p:cNvSpPr txBox="1"/>
          <p:nvPr/>
        </p:nvSpPr>
        <p:spPr>
          <a:xfrm>
            <a:off x="1475100" y="2742275"/>
            <a:ext cx="619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Puis :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🥈Bordeaux Métropole 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et 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🥉Toulouse Métropole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(Twitter &amp; 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LinkedIn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🥈Eurométropole de Strasbourg 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et 🥉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Orléans Métropole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(Facebook)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Eurométropole de Strasbourg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et 🥉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Rennes Métropole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(Instagram)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1"/>
          <p:cNvSpPr/>
          <p:nvPr/>
        </p:nvSpPr>
        <p:spPr>
          <a:xfrm>
            <a:off x="858895" y="951432"/>
            <a:ext cx="3385200" cy="28602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51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6" name="Google Shape;316;p51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1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1"/>
          <p:cNvSpPr txBox="1"/>
          <p:nvPr/>
        </p:nvSpPr>
        <p:spPr>
          <a:xfrm>
            <a:off x="4375600" y="951425"/>
            <a:ext cx="37743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Youtube</a:t>
            </a:r>
            <a:endParaRPr i="1" sz="1600">
              <a:solidFill>
                <a:schemeClr val="lt1"/>
              </a:solidFill>
              <a:highlight>
                <a:srgbClr val="848C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À nouveau une très belle progression de la part des</a:t>
            </a: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Intercommunalités avec +26pts entre 2018 et 2022.</a:t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9" name="Google Shape;31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400" y="557400"/>
            <a:ext cx="3648225" cy="36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1"/>
          <p:cNvSpPr txBox="1"/>
          <p:nvPr/>
        </p:nvSpPr>
        <p:spPr>
          <a:xfrm>
            <a:off x="4291466" y="4657350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 &amp; étude complète à télécharger gratuitement : </a:t>
            </a:r>
            <a:r>
              <a:rPr b="1"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swll.to/etude-territoires</a:t>
            </a:r>
            <a:endParaRPr b="1"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/>
          <p:nvPr/>
        </p:nvSpPr>
        <p:spPr>
          <a:xfrm>
            <a:off x="858895" y="951432"/>
            <a:ext cx="3385200" cy="28602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2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28" name="Google Shape;328;p52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2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2"/>
          <p:cNvSpPr txBox="1"/>
          <p:nvPr/>
        </p:nvSpPr>
        <p:spPr>
          <a:xfrm>
            <a:off x="4375600" y="951425"/>
            <a:ext cx="37743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LinkedIn</a:t>
            </a:r>
            <a:endParaRPr i="1" sz="1600">
              <a:solidFill>
                <a:schemeClr val="lt1"/>
              </a:solidFill>
              <a:highlight>
                <a:srgbClr val="848C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Toutes les collectivités locales s’y investissent davantage !</a:t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À nouveau une </a:t>
            </a: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très belle remontée de la part des Intercommunalités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avec +40pts en 4 ans.</a:t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1" name="Google Shape;33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387" y="557413"/>
            <a:ext cx="3648225" cy="36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2"/>
          <p:cNvSpPr txBox="1"/>
          <p:nvPr/>
        </p:nvSpPr>
        <p:spPr>
          <a:xfrm>
            <a:off x="4291466" y="4657350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 &amp; étude complète à télécharger gratuitement : </a:t>
            </a:r>
            <a:r>
              <a:rPr b="1"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swll.to/etude-territoires</a:t>
            </a:r>
            <a:endParaRPr b="1"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/>
          <p:nvPr/>
        </p:nvSpPr>
        <p:spPr>
          <a:xfrm>
            <a:off x="858895" y="951432"/>
            <a:ext cx="3385200" cy="28602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3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40" name="Google Shape;340;p53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3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3"/>
          <p:cNvSpPr txBox="1"/>
          <p:nvPr/>
        </p:nvSpPr>
        <p:spPr>
          <a:xfrm>
            <a:off x="4375600" y="951425"/>
            <a:ext cx="37743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Snapchat</a:t>
            </a:r>
            <a:endParaRPr i="1" sz="1600">
              <a:solidFill>
                <a:schemeClr val="lt1"/>
              </a:solidFill>
              <a:highlight>
                <a:srgbClr val="848C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Snapchat est de moins en moins utilisé. 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On observe une décroissance de 10 points pour les régions (18% contre 28%) et de -6 points pour les métropoles.</a:t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À noter </a:t>
            </a: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la petite évolution de la part des Grandes villes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, avec +5pts. </a:t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43" name="Google Shape;34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400" y="557400"/>
            <a:ext cx="3648225" cy="36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7995" y="3352550"/>
            <a:ext cx="152275" cy="1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3"/>
          <p:cNvSpPr txBox="1"/>
          <p:nvPr/>
        </p:nvSpPr>
        <p:spPr>
          <a:xfrm>
            <a:off x="4291466" y="4657350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 &amp; étude complète à télécharger gratuitement : </a:t>
            </a:r>
            <a:r>
              <a:rPr b="1"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swll.to/etude-territoires</a:t>
            </a:r>
            <a:endParaRPr b="1"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52" name="Google Shape;352;p54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4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4"/>
          <p:cNvSpPr txBox="1"/>
          <p:nvPr/>
        </p:nvSpPr>
        <p:spPr>
          <a:xfrm>
            <a:off x="1935300" y="865075"/>
            <a:ext cx="5273400" cy="2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EA466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les Grandes villes </a:t>
            </a:r>
            <a:r>
              <a:rPr lang="fr" sz="2000">
                <a:solidFill>
                  <a:schemeClr val="lt1"/>
                </a:solidFill>
                <a:highlight>
                  <a:srgbClr val="EA466F"/>
                </a:highlight>
                <a:latin typeface="Proxima Nova"/>
                <a:ea typeface="Proxima Nova"/>
                <a:cs typeface="Proxima Nova"/>
                <a:sym typeface="Proxima Nova"/>
              </a:rPr>
              <a:t>(+100k hab.)</a:t>
            </a:r>
            <a:endParaRPr sz="2000">
              <a:solidFill>
                <a:schemeClr val="lt1"/>
              </a:solidFill>
              <a:highlight>
                <a:srgbClr val="EA466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🥇</a:t>
            </a: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La ville de Paris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 le monopole sur les réseaux sociaux.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6" name="Google Shape;356;p54"/>
          <p:cNvSpPr txBox="1"/>
          <p:nvPr/>
        </p:nvSpPr>
        <p:spPr>
          <a:xfrm>
            <a:off x="1475100" y="2589875"/>
            <a:ext cx="619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Puis :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Bordeaux et 🥉Toulouse (Twitter)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🥈Lyon et 🥉Rennes (LinkedIn)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🥈Marseille et 🥉Lyon (Facebook &amp; Instagram)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438"/>
            <a:ext cx="9143999" cy="506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1919" y="1347614"/>
            <a:ext cx="1677363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arme&#10;&#10;Description générée automatiquement" id="118" name="Google Shape;11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0798" y="1469991"/>
            <a:ext cx="1677364" cy="66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39952" y="2054237"/>
            <a:ext cx="1143946" cy="1143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5"/>
          <p:cNvSpPr/>
          <p:nvPr/>
        </p:nvSpPr>
        <p:spPr>
          <a:xfrm>
            <a:off x="858900" y="1294925"/>
            <a:ext cx="3385200" cy="24177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5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63" name="Google Shape;363;p55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5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5"/>
          <p:cNvSpPr txBox="1"/>
          <p:nvPr/>
        </p:nvSpPr>
        <p:spPr>
          <a:xfrm>
            <a:off x="4375600" y="1294925"/>
            <a:ext cx="3774300" cy="24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848C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TikTok</a:t>
            </a:r>
            <a:endParaRPr i="1" sz="1600">
              <a:solidFill>
                <a:schemeClr val="lt1"/>
              </a:solidFill>
              <a:highlight>
                <a:srgbClr val="848C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Le petit nouveau ! 🎉</a:t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Les Régions &amp; les Grandes villes prennent les devants</a:t>
            </a:r>
            <a:r>
              <a:rPr lang="fr" sz="16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en testant ce nouveau canal auprès de leurs communautés.</a:t>
            </a:r>
            <a:endParaRPr b="1" sz="16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6" name="Google Shape;36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400" y="679650"/>
            <a:ext cx="3648225" cy="36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5"/>
          <p:cNvSpPr txBox="1"/>
          <p:nvPr/>
        </p:nvSpPr>
        <p:spPr>
          <a:xfrm>
            <a:off x="4291466" y="4657350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 &amp; étude complète à télécharger gratuitement : </a:t>
            </a:r>
            <a:r>
              <a:rPr b="1"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swll.to/etude-territoires</a:t>
            </a:r>
            <a:endParaRPr b="1"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6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74" name="Google Shape;374;p56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6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6"/>
          <p:cNvSpPr txBox="1"/>
          <p:nvPr/>
        </p:nvSpPr>
        <p:spPr>
          <a:xfrm>
            <a:off x="1935300" y="811600"/>
            <a:ext cx="5273400" cy="2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highlight>
                  <a:srgbClr val="EA466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Zoom sur les Régions</a:t>
            </a:r>
            <a:endParaRPr sz="2000">
              <a:solidFill>
                <a:schemeClr val="lt1"/>
              </a:solidFill>
              <a:highlight>
                <a:srgbClr val="EA466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🥇 </a:t>
            </a: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Auvergne-Rhône-Alpes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(Twitter)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Hauts-de-France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(Facebook)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Occitanie</a:t>
            </a:r>
            <a:r>
              <a:rPr lang="fr"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LinkedIn &amp; </a:t>
            </a:r>
            <a:r>
              <a:rPr lang="f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Instagram)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8" name="Google Shape;378;p56"/>
          <p:cNvSpPr txBox="1"/>
          <p:nvPr/>
        </p:nvSpPr>
        <p:spPr>
          <a:xfrm>
            <a:off x="1475100" y="2765000"/>
            <a:ext cx="6193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Puis :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Bretagne 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et 🥉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Île-de-France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(Twitter)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Île-de-France 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et 🥉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Hauts-de-France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(LinkedIn)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Auvergne-Rhône-Alpes 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et 🥉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Occitanie</a:t>
            </a: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(Facebook)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🥈Hauts-de-France et 🥉Auvergne-Rhône-Alpes (Instagram)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7"/>
          <p:cNvSpPr/>
          <p:nvPr/>
        </p:nvSpPr>
        <p:spPr>
          <a:xfrm>
            <a:off x="1039661" y="498456"/>
            <a:ext cx="7064700" cy="3689400"/>
          </a:xfrm>
          <a:prstGeom prst="roundRect">
            <a:avLst>
              <a:gd fmla="val 310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7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85" name="Google Shape;385;p57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7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2337" y="614538"/>
            <a:ext cx="6864126" cy="346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7"/>
          <p:cNvSpPr txBox="1"/>
          <p:nvPr/>
        </p:nvSpPr>
        <p:spPr>
          <a:xfrm>
            <a:off x="3820566" y="4232575"/>
            <a:ext cx="436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Données récoltées entre le 1er janvier et le 31 décembre 2022.</a:t>
            </a:r>
            <a:endParaRPr sz="9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466F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8"/>
          <p:cNvSpPr txBox="1"/>
          <p:nvPr/>
        </p:nvSpPr>
        <p:spPr>
          <a:xfrm>
            <a:off x="3409975" y="2342775"/>
            <a:ext cx="4610100" cy="13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03.</a:t>
            </a:r>
            <a:endParaRPr sz="8000">
              <a:solidFill>
                <a:srgbClr val="FFFFF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95" name="Google Shape;395;p58"/>
          <p:cNvSpPr txBox="1"/>
          <p:nvPr/>
        </p:nvSpPr>
        <p:spPr>
          <a:xfrm flipH="1">
            <a:off x="2673775" y="3414600"/>
            <a:ext cx="53463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Télécharger l’étude</a:t>
            </a:r>
            <a:endParaRPr b="1"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 PDF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/>
          <p:nvPr/>
        </p:nvSpPr>
        <p:spPr>
          <a:xfrm>
            <a:off x="3359125" y="1550100"/>
            <a:ext cx="2425800" cy="2425800"/>
          </a:xfrm>
          <a:prstGeom prst="roundRect">
            <a:avLst>
              <a:gd fmla="val 6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9"/>
          <p:cNvSpPr txBox="1"/>
          <p:nvPr/>
        </p:nvSpPr>
        <p:spPr>
          <a:xfrm>
            <a:off x="25" y="221300"/>
            <a:ext cx="91440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43434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Flashez le QR code !</a:t>
            </a:r>
            <a:endParaRPr sz="2000">
              <a:solidFill>
                <a:srgbClr val="434343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600">
                <a:solidFill>
                  <a:srgbClr val="BCBBBF"/>
                </a:solidFill>
                <a:latin typeface="Proxima Nova"/>
                <a:ea typeface="Proxima Nova"/>
                <a:cs typeface="Proxima Nova"/>
                <a:sym typeface="Proxima Nova"/>
              </a:rPr>
              <a:t>Déjà +3000 téléchargements ! 🔥</a:t>
            </a:r>
            <a:endParaRPr i="1" sz="1600">
              <a:solidFill>
                <a:srgbClr val="BCBBB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2" name="Google Shape;402;p59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03" name="Google Shape;403;p59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25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9"/>
          <p:cNvPicPr preferRelativeResize="0"/>
          <p:nvPr/>
        </p:nvPicPr>
        <p:blipFill rotWithShape="1">
          <a:blip r:embed="rId4">
            <a:alphaModFix/>
          </a:blip>
          <a:srcRect b="0" l="10193" r="0" t="0"/>
          <a:stretch/>
        </p:blipFill>
        <p:spPr>
          <a:xfrm>
            <a:off x="25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9"/>
          <p:cNvSpPr txBox="1"/>
          <p:nvPr/>
        </p:nvSpPr>
        <p:spPr>
          <a:xfrm>
            <a:off x="0" y="411225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highlight>
                  <a:srgbClr val="EA466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swll.to/etude-territoires</a:t>
            </a:r>
            <a:endParaRPr sz="1800">
              <a:solidFill>
                <a:schemeClr val="lt1"/>
              </a:solidFill>
              <a:highlight>
                <a:srgbClr val="EA466F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406" name="Google Shape;406;p59"/>
          <p:cNvPicPr preferRelativeResize="0"/>
          <p:nvPr/>
        </p:nvPicPr>
        <p:blipFill rotWithShape="1">
          <a:blip r:embed="rId5">
            <a:alphaModFix/>
          </a:blip>
          <a:srcRect b="7891" l="7883" r="7891" t="7883"/>
          <a:stretch/>
        </p:blipFill>
        <p:spPr>
          <a:xfrm>
            <a:off x="3520078" y="1711053"/>
            <a:ext cx="2103894" cy="210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466F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0"/>
          <p:cNvSpPr txBox="1"/>
          <p:nvPr/>
        </p:nvSpPr>
        <p:spPr>
          <a:xfrm flipH="1">
            <a:off x="3637975" y="3414600"/>
            <a:ext cx="4382100" cy="10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Quelques recommandations</a:t>
            </a:r>
            <a:endParaRPr b="1"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Personnes à suivre, Podcasts, Blogs...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3" name="Google Shape;413;p60"/>
          <p:cNvSpPr txBox="1"/>
          <p:nvPr/>
        </p:nvSpPr>
        <p:spPr>
          <a:xfrm>
            <a:off x="3409975" y="2342775"/>
            <a:ext cx="4610100" cy="13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04.</a:t>
            </a:r>
            <a:endParaRPr sz="8000">
              <a:solidFill>
                <a:srgbClr val="FFFFF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1"/>
          <p:cNvSpPr/>
          <p:nvPr/>
        </p:nvSpPr>
        <p:spPr>
          <a:xfrm>
            <a:off x="2580600" y="678613"/>
            <a:ext cx="3982800" cy="89400"/>
          </a:xfrm>
          <a:prstGeom prst="rect">
            <a:avLst/>
          </a:prstGeom>
          <a:solidFill>
            <a:srgbClr val="8CB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275" y="757289"/>
            <a:ext cx="839133" cy="1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1"/>
          <p:cNvSpPr txBox="1"/>
          <p:nvPr/>
        </p:nvSpPr>
        <p:spPr>
          <a:xfrm>
            <a:off x="0" y="304023"/>
            <a:ext cx="9144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333333"/>
                </a:solidFill>
                <a:latin typeface="Paytone One"/>
                <a:ea typeface="Paytone One"/>
                <a:cs typeface="Paytone One"/>
                <a:sym typeface="Paytone One"/>
              </a:rPr>
              <a:t>QUELQUES RECOMMANDATIONS</a:t>
            </a:r>
            <a:endParaRPr b="1" sz="2400">
              <a:solidFill>
                <a:srgbClr val="333333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421" name="Google Shape;421;p61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22" name="Google Shape;422;p61"/>
          <p:cNvSpPr txBox="1"/>
          <p:nvPr/>
        </p:nvSpPr>
        <p:spPr>
          <a:xfrm>
            <a:off x="4910163" y="1562300"/>
            <a:ext cx="28689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333333"/>
                </a:solidFill>
                <a:latin typeface="Archivo"/>
                <a:ea typeface="Archivo"/>
                <a:cs typeface="Archivo"/>
                <a:sym typeface="Archivo"/>
              </a:rPr>
              <a:t>Communication publique</a:t>
            </a:r>
            <a:endParaRPr b="1" sz="1600">
              <a:solidFill>
                <a:srgbClr val="333333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EA466F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</a:t>
            </a:r>
            <a:r>
              <a:rPr lang="fr" sz="1600">
                <a:solidFill>
                  <a:srgbClr val="EA466F"/>
                </a:solidFill>
                <a:latin typeface="Archivo"/>
                <a:ea typeface="Archivo"/>
                <a:cs typeface="Archivo"/>
                <a:sym typeface="Archivo"/>
              </a:rPr>
              <a:t>Comm_publique</a:t>
            </a:r>
            <a:endParaRPr sz="1600">
              <a:solidFill>
                <a:srgbClr val="EA466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D55C6A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333333"/>
                </a:solidFill>
                <a:latin typeface="Archivo"/>
                <a:ea typeface="Archivo"/>
                <a:cs typeface="Archivo"/>
                <a:sym typeface="Archivo"/>
              </a:rPr>
              <a:t>La Gazette des communes</a:t>
            </a:r>
            <a:r>
              <a:rPr b="1" lang="fr" sz="1600">
                <a:solidFill>
                  <a:srgbClr val="333333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b="1" sz="1600">
              <a:solidFill>
                <a:srgbClr val="333333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EA466F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</a:t>
            </a:r>
            <a:r>
              <a:rPr lang="fr" sz="1600">
                <a:solidFill>
                  <a:srgbClr val="EA466F"/>
                </a:solidFill>
                <a:latin typeface="Archivo"/>
                <a:ea typeface="Archivo"/>
                <a:cs typeface="Archivo"/>
                <a:sym typeface="Archivo"/>
              </a:rPr>
              <a:t>Lagazettefr</a:t>
            </a:r>
            <a:endParaRPr sz="1600">
              <a:solidFill>
                <a:srgbClr val="EA46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23" name="Google Shape;423;p61"/>
          <p:cNvSpPr txBox="1"/>
          <p:nvPr/>
        </p:nvSpPr>
        <p:spPr>
          <a:xfrm>
            <a:off x="1949613" y="1562300"/>
            <a:ext cx="2337600" cy="23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333333"/>
                </a:solidFill>
                <a:latin typeface="Archivo"/>
                <a:ea typeface="Archivo"/>
                <a:cs typeface="Archivo"/>
                <a:sym typeface="Archivo"/>
              </a:rPr>
              <a:t>Cap'Com</a:t>
            </a:r>
            <a:br>
              <a:rPr b="1" lang="fr" sz="1600">
                <a:solidFill>
                  <a:srgbClr val="333333"/>
                </a:solidFill>
                <a:latin typeface="Archivo"/>
                <a:ea typeface="Archivo"/>
                <a:cs typeface="Archivo"/>
                <a:sym typeface="Archivo"/>
              </a:rPr>
            </a:br>
            <a:r>
              <a:rPr lang="fr" sz="1600">
                <a:solidFill>
                  <a:srgbClr val="EA466F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</a:t>
            </a:r>
            <a:r>
              <a:rPr lang="fr" sz="1600">
                <a:solidFill>
                  <a:srgbClr val="EA466F"/>
                </a:solidFill>
                <a:latin typeface="Archivo"/>
                <a:ea typeface="Archivo"/>
                <a:cs typeface="Archivo"/>
                <a:sym typeface="Archivo"/>
              </a:rPr>
              <a:t>cap_com</a:t>
            </a:r>
            <a:endParaRPr sz="1600">
              <a:solidFill>
                <a:srgbClr val="EA466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33333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333333"/>
                </a:solidFill>
                <a:latin typeface="Archivo"/>
                <a:ea typeface="Archivo"/>
                <a:cs typeface="Archivo"/>
                <a:sym typeface="Archivo"/>
              </a:rPr>
              <a:t>Observatoire 🔭</a:t>
            </a:r>
            <a:endParaRPr b="1" sz="1600">
              <a:solidFill>
                <a:srgbClr val="333333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EA466F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</a:t>
            </a:r>
            <a:r>
              <a:rPr lang="fr" sz="1600">
                <a:solidFill>
                  <a:srgbClr val="EA466F"/>
                </a:solidFill>
                <a:latin typeface="Archivo"/>
                <a:ea typeface="Archivo"/>
                <a:cs typeface="Archivo"/>
                <a:sym typeface="Archivo"/>
              </a:rPr>
              <a:t>ObservatoireRS</a:t>
            </a:r>
            <a:endParaRPr sz="1600">
              <a:solidFill>
                <a:srgbClr val="EA466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A466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600">
                <a:solidFill>
                  <a:srgbClr val="333333"/>
                </a:solidFill>
                <a:latin typeface="Archivo"/>
                <a:ea typeface="Archivo"/>
                <a:cs typeface="Archivo"/>
                <a:sym typeface="Archivo"/>
              </a:rPr>
              <a:t>Swello </a:t>
            </a:r>
            <a:endParaRPr b="1" sz="1600">
              <a:solidFill>
                <a:srgbClr val="333333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rgbClr val="EA466F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</a:t>
            </a:r>
            <a:r>
              <a:rPr lang="fr" sz="1600">
                <a:solidFill>
                  <a:srgbClr val="EA466F"/>
                </a:solidFill>
                <a:latin typeface="Archivo"/>
                <a:ea typeface="Archivo"/>
                <a:cs typeface="Archivo"/>
                <a:sym typeface="Archivo"/>
              </a:rPr>
              <a:t>GetSwello</a:t>
            </a:r>
            <a:endParaRPr sz="1600">
              <a:solidFill>
                <a:srgbClr val="EA46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24" name="Google Shape;424;p61"/>
          <p:cNvPicPr preferRelativeResize="0"/>
          <p:nvPr/>
        </p:nvPicPr>
        <p:blipFill rotWithShape="1">
          <a:blip r:embed="rId9">
            <a:alphaModFix/>
          </a:blip>
          <a:srcRect b="0" l="0" r="7621" t="0"/>
          <a:stretch/>
        </p:blipFill>
        <p:spPr>
          <a:xfrm>
            <a:off x="8504350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1"/>
          <p:cNvPicPr preferRelativeResize="0"/>
          <p:nvPr/>
        </p:nvPicPr>
        <p:blipFill rotWithShape="1">
          <a:blip r:embed="rId10">
            <a:alphaModFix/>
          </a:blip>
          <a:srcRect b="0" l="10193" r="0" t="0"/>
          <a:stretch/>
        </p:blipFill>
        <p:spPr>
          <a:xfrm>
            <a:off x="50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64938" y="3321925"/>
            <a:ext cx="544500" cy="54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8" name="Google Shape;428;p6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98013" y="2498850"/>
            <a:ext cx="535800" cy="53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9" name="Google Shape;429;p6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98013" y="1675775"/>
            <a:ext cx="535800" cy="53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0" name="Google Shape;430;p6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73513" y="1673750"/>
            <a:ext cx="544500" cy="54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1" name="Google Shape;431;p6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64938" y="2497825"/>
            <a:ext cx="544500" cy="544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2"/>
          <p:cNvSpPr/>
          <p:nvPr/>
        </p:nvSpPr>
        <p:spPr>
          <a:xfrm>
            <a:off x="1675350" y="1042200"/>
            <a:ext cx="5793300" cy="3559200"/>
          </a:xfrm>
          <a:prstGeom prst="roundRect">
            <a:avLst>
              <a:gd fmla="val 3365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</a:t>
            </a:r>
            <a:endParaRPr/>
          </a:p>
        </p:txBody>
      </p:sp>
      <p:sp>
        <p:nvSpPr>
          <p:cNvPr id="437" name="Google Shape;437;p62"/>
          <p:cNvSpPr/>
          <p:nvPr/>
        </p:nvSpPr>
        <p:spPr>
          <a:xfrm>
            <a:off x="2580600" y="678613"/>
            <a:ext cx="3982800" cy="89400"/>
          </a:xfrm>
          <a:prstGeom prst="rect">
            <a:avLst/>
          </a:prstGeom>
          <a:solidFill>
            <a:srgbClr val="8CB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275" y="757289"/>
            <a:ext cx="839133" cy="1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2"/>
          <p:cNvSpPr txBox="1"/>
          <p:nvPr/>
        </p:nvSpPr>
        <p:spPr>
          <a:xfrm>
            <a:off x="0" y="304023"/>
            <a:ext cx="9144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333333"/>
                </a:solidFill>
                <a:latin typeface="Paytone One"/>
                <a:ea typeface="Paytone One"/>
                <a:cs typeface="Paytone One"/>
                <a:sym typeface="Paytone One"/>
              </a:rPr>
              <a:t>QUELQUES RECOMMANDATIONS</a:t>
            </a:r>
            <a:endParaRPr b="1" sz="2400">
              <a:solidFill>
                <a:srgbClr val="333333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440" name="Google Shape;440;p62"/>
          <p:cNvSpPr txBox="1"/>
          <p:nvPr>
            <p:ph idx="12" type="sldNum"/>
          </p:nvPr>
        </p:nvSpPr>
        <p:spPr>
          <a:xfrm>
            <a:off x="8250300" y="4705350"/>
            <a:ext cx="7425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41" name="Google Shape;441;p62"/>
          <p:cNvPicPr preferRelativeResize="0"/>
          <p:nvPr/>
        </p:nvPicPr>
        <p:blipFill rotWithShape="1">
          <a:blip r:embed="rId4">
            <a:alphaModFix/>
          </a:blip>
          <a:srcRect b="0" l="0" r="7621" t="0"/>
          <a:stretch/>
        </p:blipFill>
        <p:spPr>
          <a:xfrm>
            <a:off x="8504350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2"/>
          <p:cNvPicPr preferRelativeResize="0"/>
          <p:nvPr/>
        </p:nvPicPr>
        <p:blipFill rotWithShape="1">
          <a:blip r:embed="rId5">
            <a:alphaModFix/>
          </a:blip>
          <a:srcRect b="0" l="10193" r="0" t="0"/>
          <a:stretch/>
        </p:blipFill>
        <p:spPr>
          <a:xfrm>
            <a:off x="50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2"/>
          <p:cNvPicPr preferRelativeResize="0"/>
          <p:nvPr/>
        </p:nvPicPr>
        <p:blipFill rotWithShape="1">
          <a:blip r:embed="rId7">
            <a:alphaModFix/>
          </a:blip>
          <a:srcRect b="0" l="0" r="3809" t="0"/>
          <a:stretch/>
        </p:blipFill>
        <p:spPr>
          <a:xfrm>
            <a:off x="1815324" y="1170553"/>
            <a:ext cx="5513354" cy="3302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3"/>
          <p:cNvPicPr preferRelativeResize="0"/>
          <p:nvPr/>
        </p:nvPicPr>
        <p:blipFill rotWithShape="1">
          <a:blip r:embed="rId3">
            <a:alphaModFix/>
          </a:blip>
          <a:srcRect b="0" l="0" r="7621" t="0"/>
          <a:stretch/>
        </p:blipFill>
        <p:spPr>
          <a:xfrm>
            <a:off x="8504350" y="0"/>
            <a:ext cx="639650" cy="192552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3"/>
          <p:cNvSpPr txBox="1"/>
          <p:nvPr>
            <p:ph idx="12" type="sldNum"/>
          </p:nvPr>
        </p:nvSpPr>
        <p:spPr>
          <a:xfrm>
            <a:off x="8655575" y="4705350"/>
            <a:ext cx="3372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51" name="Google Shape;451;p63"/>
          <p:cNvSpPr txBox="1"/>
          <p:nvPr/>
        </p:nvSpPr>
        <p:spPr>
          <a:xfrm>
            <a:off x="938350" y="2512250"/>
            <a:ext cx="7267200" cy="11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Pour aller plus loin, n</a:t>
            </a:r>
            <a:r>
              <a:rPr b="1" lang="fr" sz="18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os livres blancs TikTok, Instagram &amp; LinkedIn : </a:t>
            </a:r>
            <a:r>
              <a:rPr lang="fr" sz="1800" u="sng">
                <a:solidFill>
                  <a:schemeClr val="lt1"/>
                </a:solidFill>
                <a:highlight>
                  <a:srgbClr val="EA466F"/>
                </a:highlight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swll.to/livre-blanc-instagram</a:t>
            </a:r>
            <a:r>
              <a:rPr lang="fr" sz="180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 / </a:t>
            </a:r>
            <a:r>
              <a:rPr lang="fr" sz="1800" u="sng">
                <a:solidFill>
                  <a:schemeClr val="lt1"/>
                </a:solidFill>
                <a:highlight>
                  <a:srgbClr val="EA466F"/>
                </a:highlight>
                <a:latin typeface="Proxima Nova"/>
                <a:ea typeface="Proxima Nova"/>
                <a:cs typeface="Proxima Nova"/>
                <a:sym typeface="Proxima Nov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swll.to/livre-blanc</a:t>
            </a:r>
            <a:endParaRPr sz="1800">
              <a:solidFill>
                <a:srgbClr val="333333"/>
              </a:solidFill>
              <a:highlight>
                <a:srgbClr val="EA466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chemeClr val="lt1"/>
                </a:solidFill>
                <a:highlight>
                  <a:srgbClr val="EA466F"/>
                </a:highlight>
                <a:latin typeface="Proxima Nova"/>
                <a:ea typeface="Proxima Nova"/>
                <a:cs typeface="Proxima Nova"/>
                <a:sym typeface="Proxima Nov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swll.to/livre-blanc-linkedin</a:t>
            </a:r>
            <a:r>
              <a:rPr lang="fr" sz="1800" u="sng">
                <a:solidFill>
                  <a:schemeClr val="lt1"/>
                </a:solidFill>
                <a:highlight>
                  <a:srgbClr val="EA466F"/>
                </a:highlight>
                <a:latin typeface="Proxima Nova"/>
                <a:ea typeface="Proxima Nova"/>
                <a:cs typeface="Proxima Nova"/>
                <a:sym typeface="Proxima Nov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800" u="sng">
              <a:solidFill>
                <a:schemeClr val="lt1"/>
              </a:solidFill>
              <a:highlight>
                <a:srgbClr val="EA466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2" name="Google Shape;452;p63"/>
          <p:cNvSpPr/>
          <p:nvPr/>
        </p:nvSpPr>
        <p:spPr>
          <a:xfrm>
            <a:off x="3323500" y="678625"/>
            <a:ext cx="2496900" cy="89400"/>
          </a:xfrm>
          <a:prstGeom prst="rect">
            <a:avLst/>
          </a:prstGeom>
          <a:solidFill>
            <a:srgbClr val="8CB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8652" y="757289"/>
            <a:ext cx="839133" cy="1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3"/>
          <p:cNvSpPr txBox="1"/>
          <p:nvPr/>
        </p:nvSpPr>
        <p:spPr>
          <a:xfrm>
            <a:off x="0" y="304023"/>
            <a:ext cx="9144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333333"/>
                </a:solidFill>
                <a:latin typeface="Paytone One"/>
                <a:ea typeface="Paytone One"/>
                <a:cs typeface="Paytone One"/>
                <a:sym typeface="Paytone One"/>
              </a:rPr>
              <a:t>SUPRIIIIIIIIISE !</a:t>
            </a:r>
            <a:endParaRPr b="1" sz="2400">
              <a:solidFill>
                <a:srgbClr val="333333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455" name="Google Shape;455;p63"/>
          <p:cNvPicPr preferRelativeResize="0"/>
          <p:nvPr/>
        </p:nvPicPr>
        <p:blipFill rotWithShape="1">
          <a:blip r:embed="rId9">
            <a:alphaModFix/>
          </a:blip>
          <a:srcRect b="0" l="10193" r="0" t="0"/>
          <a:stretch/>
        </p:blipFill>
        <p:spPr>
          <a:xfrm>
            <a:off x="50" y="2998175"/>
            <a:ext cx="1630350" cy="2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3"/>
          <p:cNvSpPr txBox="1"/>
          <p:nvPr/>
        </p:nvSpPr>
        <p:spPr>
          <a:xfrm>
            <a:off x="3998400" y="1513450"/>
            <a:ext cx="1147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5000"/>
              <a:t>🎁</a:t>
            </a:r>
            <a:endParaRPr sz="5000"/>
          </a:p>
        </p:txBody>
      </p:sp>
      <p:pic>
        <p:nvPicPr>
          <p:cNvPr id="457" name="Google Shape;457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2498" y="4499182"/>
            <a:ext cx="920300" cy="46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12A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4"/>
          <p:cNvPicPr preferRelativeResize="0"/>
          <p:nvPr/>
        </p:nvPicPr>
        <p:blipFill rotWithShape="1">
          <a:blip r:embed="rId3">
            <a:alphaModFix/>
          </a:blip>
          <a:srcRect b="0" l="0" r="0" t="23295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4"/>
          <p:cNvSpPr txBox="1"/>
          <p:nvPr/>
        </p:nvSpPr>
        <p:spPr>
          <a:xfrm>
            <a:off x="0" y="3744375"/>
            <a:ext cx="91440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Merci pour votre écoute !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Avez-vous des questions ? 😊</a:t>
            </a:r>
            <a:endParaRPr sz="18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89265"/>
            <a:ext cx="9144000" cy="493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intérieur, plusieurs&#10;&#10;Description générée automatiquement" id="129" name="Google Shape;12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0455"/>
            <a:ext cx="9144000" cy="5002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6FA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/>
          <p:nvPr/>
        </p:nvSpPr>
        <p:spPr>
          <a:xfrm rot="1230">
            <a:off x="2895600" y="3033176"/>
            <a:ext cx="33528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👋</a:t>
            </a:r>
            <a:br>
              <a:rPr b="1" lang="fr" sz="18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fr" sz="2000">
                <a:solidFill>
                  <a:srgbClr val="40404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Jonathan Noble</a:t>
            </a:r>
            <a:endParaRPr sz="2000">
              <a:solidFill>
                <a:srgbClr val="40404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CEO Swello</a:t>
            </a:r>
            <a:endParaRPr sz="18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5" name="Google Shape;1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350" y="1147915"/>
            <a:ext cx="1593300" cy="159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/>
          <p:nvPr/>
        </p:nvSpPr>
        <p:spPr>
          <a:xfrm>
            <a:off x="966600" y="2079903"/>
            <a:ext cx="72108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Outil de productivité qui permet aux communicants de simplifier </a:t>
            </a:r>
            <a:endParaRPr sz="19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la gestion de leurs réseaux sociaux</a:t>
            </a:r>
            <a:endParaRPr sz="19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Twitter • Facebook • LinkedIn • Instagram</a:t>
            </a:r>
            <a:endParaRPr sz="15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1" name="Google Shape;1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375" y="1452875"/>
            <a:ext cx="2171250" cy="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4F9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3"/>
          <p:cNvPicPr preferRelativeResize="0"/>
          <p:nvPr/>
        </p:nvPicPr>
        <p:blipFill rotWithShape="1">
          <a:blip r:embed="rId3">
            <a:alphaModFix/>
          </a:blip>
          <a:srcRect b="-8" l="0" r="0" t="16221"/>
          <a:stretch/>
        </p:blipFill>
        <p:spPr>
          <a:xfrm>
            <a:off x="1310925" y="1571623"/>
            <a:ext cx="6522151" cy="18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3"/>
          <p:cNvSpPr txBox="1"/>
          <p:nvPr/>
        </p:nvSpPr>
        <p:spPr>
          <a:xfrm>
            <a:off x="1974174" y="3159675"/>
            <a:ext cx="8049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Veille</a:t>
            </a:r>
            <a:endParaRPr b="1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33"/>
          <p:cNvSpPr txBox="1"/>
          <p:nvPr/>
        </p:nvSpPr>
        <p:spPr>
          <a:xfrm>
            <a:off x="3819000" y="3159675"/>
            <a:ext cx="15060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Programmation</a:t>
            </a:r>
            <a:endParaRPr b="1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33"/>
          <p:cNvSpPr txBox="1"/>
          <p:nvPr/>
        </p:nvSpPr>
        <p:spPr>
          <a:xfrm>
            <a:off x="6321700" y="3159675"/>
            <a:ext cx="10050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</a:t>
            </a:r>
            <a:endParaRPr b="1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4"/>
          <p:cNvSpPr txBox="1"/>
          <p:nvPr/>
        </p:nvSpPr>
        <p:spPr>
          <a:xfrm>
            <a:off x="845150" y="1651325"/>
            <a:ext cx="2495400" cy="9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6</a:t>
            </a:r>
            <a:r>
              <a:rPr lang="fr" sz="4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</a:t>
            </a:r>
            <a:endParaRPr sz="40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POSTS PROGRAMMÉS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6" name="Google Shape;156;p34"/>
          <p:cNvSpPr txBox="1"/>
          <p:nvPr/>
        </p:nvSpPr>
        <p:spPr>
          <a:xfrm>
            <a:off x="3773388" y="1651318"/>
            <a:ext cx="2046300" cy="9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110k</a:t>
            </a:r>
            <a:endParaRPr sz="40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UTILISATEURS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34"/>
          <p:cNvSpPr txBox="1"/>
          <p:nvPr/>
        </p:nvSpPr>
        <p:spPr>
          <a:xfrm>
            <a:off x="6252525" y="1651318"/>
            <a:ext cx="2046300" cy="9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600+</a:t>
            </a:r>
            <a:endParaRPr sz="40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GRANDS COMPTES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8" name="Google Shape;158;p34"/>
          <p:cNvPicPr preferRelativeResize="0"/>
          <p:nvPr/>
        </p:nvPicPr>
        <p:blipFill rotWithShape="1">
          <a:blip r:embed="rId4">
            <a:alphaModFix amt="70000"/>
          </a:blip>
          <a:srcRect b="0" l="12302" r="2620" t="0"/>
          <a:stretch/>
        </p:blipFill>
        <p:spPr>
          <a:xfrm>
            <a:off x="0" y="3669199"/>
            <a:ext cx="9144002" cy="14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V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